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83" r:id="rId2"/>
    <p:sldId id="282" r:id="rId3"/>
    <p:sldId id="274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71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gYoauMmuPSv5OnBRW4fsEx10Hw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C547FC6B-657E-BDE0-A501-70B9E08E7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>
            <a:extLst>
              <a:ext uri="{FF2B5EF4-FFF2-40B4-BE49-F238E27FC236}">
                <a16:creationId xmlns:a16="http://schemas.microsoft.com/office/drawing/2014/main" id="{341B539E-8D76-8DDF-887D-5FD24172B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1:notes">
            <a:extLst>
              <a:ext uri="{FF2B5EF4-FFF2-40B4-BE49-F238E27FC236}">
                <a16:creationId xmlns:a16="http://schemas.microsoft.com/office/drawing/2014/main" id="{3F1CAB36-DDB7-AF6D-DDFC-B2B824970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3809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E5E4AFE5-5FE8-844E-69B0-15F58E0F6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67EF93EF-8EA6-231D-17C8-3F1DD20A2B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843E1BED-3333-95AA-C521-2577F955F9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22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95A148FB-697A-D062-C981-30977A398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1F52B6FD-8735-4987-52B2-433A662D4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1B06AAED-D442-9DDF-BA08-E94E7F2A9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078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7B6ED2A9-82EA-8F11-AA1C-BA0E63F4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2B622C72-9EA1-377C-4CED-4B03BCEDE2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6FC7E5D9-BE67-5CC3-EBA9-C2174EA998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54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02D7354A-D6C0-D66B-EEBE-EF3BCCB10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72FEDD34-9C91-6389-BFEF-A29957B2E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C0BAFB5D-FB37-7CB0-DB01-412A6E383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32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C7168004-A0D5-D9AA-8FEA-7DB37E577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F829D606-1746-60EE-04AB-6352D08F3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3DA609F1-7572-9D0B-6A74-923C9F65B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151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84219864-8DD7-362D-0C69-69A4CFA4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102698D4-B602-AC85-A2BF-5CD11DD99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3BB63D18-7546-FE43-7E2A-4C6AD2E610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9391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06DC54E4-F1C1-EB1F-DBD2-80DD1C64B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B533D9DD-3912-F7BA-1570-3F574D2041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7D9C5BC3-8B26-74E2-9097-EC87A8BE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9968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746430E6-F2AB-D3DE-EDA5-621CE9D8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68EB6EA6-225C-E856-7494-3A8AB1F48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A3BF8A26-B8DB-2F56-19CE-2EDEE1697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5734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0A57D4A0-F673-3E4E-D0CF-A0D615FE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cce1cb4b9_1_9:notes">
            <a:extLst>
              <a:ext uri="{FF2B5EF4-FFF2-40B4-BE49-F238E27FC236}">
                <a16:creationId xmlns:a16="http://schemas.microsoft.com/office/drawing/2014/main" id="{72FEA8C1-A10F-F651-F471-779BC1F3D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2dcce1cb4b9_1_9:notes">
            <a:extLst>
              <a:ext uri="{FF2B5EF4-FFF2-40B4-BE49-F238E27FC236}">
                <a16:creationId xmlns:a16="http://schemas.microsoft.com/office/drawing/2014/main" id="{133CB1D4-8379-7025-5CA2-2C5EE4B011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473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cactus-pv.eu/" TargetMode="External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hyperlink" Target="https://www.linkedin.com/company/cactus-pv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CoverOption1">
  <p:cSld name="01_CoverOption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ENHANCED SOLAR PHOTOVOLTAIC PERFORMANCE THROUGH IMPROVED RESEARCH INFRASTRUCTURE FOR ADAPTED CLIMATE CONDITION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5613722" y="4713776"/>
            <a:ext cx="5854378" cy="9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2"/>
          </p:nvPr>
        </p:nvSpPr>
        <p:spPr>
          <a:xfrm>
            <a:off x="5613722" y="5677368"/>
            <a:ext cx="5854378" cy="592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7" descr="A solar panels in a fiel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7312" r="8043"/>
          <a:stretch/>
        </p:blipFill>
        <p:spPr>
          <a:xfrm>
            <a:off x="1111170" y="0"/>
            <a:ext cx="40820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/>
          <p:nvPr/>
        </p:nvSpPr>
        <p:spPr>
          <a:xfrm>
            <a:off x="690694" y="2940017"/>
            <a:ext cx="4082076" cy="1751013"/>
          </a:xfrm>
          <a:prstGeom prst="rect">
            <a:avLst/>
          </a:prstGeom>
          <a:solidFill>
            <a:srgbClr val="003C25"/>
          </a:solidFill>
          <a:ln w="12700" cap="flat" cmpd="sng">
            <a:solidFill>
              <a:srgbClr val="003C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7" descr="A logo with a cactus and su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505" t="32424" r="24192" b="30814"/>
          <a:stretch/>
        </p:blipFill>
        <p:spPr>
          <a:xfrm>
            <a:off x="6580086" y="74063"/>
            <a:ext cx="3921649" cy="2865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/>
        </p:nvSpPr>
        <p:spPr>
          <a:xfrm>
            <a:off x="789559" y="3153803"/>
            <a:ext cx="38398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Enhanced solar photovoltaic performance through improved research infrastructure for adapted climate conditions</a:t>
            </a:r>
            <a:endParaRPr sz="2000" b="1" i="1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3"/>
          </p:nvPr>
        </p:nvSpPr>
        <p:spPr>
          <a:xfrm>
            <a:off x="5613722" y="2940017"/>
            <a:ext cx="5854378" cy="175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C25"/>
              </a:buClr>
              <a:buSzPts val="4400"/>
              <a:buNone/>
              <a:defRPr sz="4400" b="1">
                <a:solidFill>
                  <a:srgbClr val="003C25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TitleAndContent_Watermark">
  <p:cSld name="05_TitleAndContent_Watermar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511173" y="1097281"/>
            <a:ext cx="10960823" cy="495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EndSlide_Option1">
  <p:cSld name="20_EndSlide_Option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/>
        </p:nvSpPr>
        <p:spPr>
          <a:xfrm>
            <a:off x="-106534" y="-3"/>
            <a:ext cx="12327110" cy="68144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-106534" y="6408766"/>
            <a:ext cx="12327110" cy="4643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5561259" y="1391002"/>
            <a:ext cx="6187652" cy="12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2"/>
          </p:nvPr>
        </p:nvSpPr>
        <p:spPr>
          <a:xfrm>
            <a:off x="5561259" y="2803546"/>
            <a:ext cx="3188011" cy="1857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" name="Google Shape;35;p11"/>
          <p:cNvGrpSpPr/>
          <p:nvPr/>
        </p:nvGrpSpPr>
        <p:grpSpPr>
          <a:xfrm>
            <a:off x="7617285" y="6445071"/>
            <a:ext cx="3116445" cy="369332"/>
            <a:chOff x="6691162" y="5800235"/>
            <a:chExt cx="3116445" cy="369332"/>
          </a:xfrm>
        </p:grpSpPr>
        <p:sp>
          <p:nvSpPr>
            <p:cNvPr id="36" name="Google Shape;36;p11">
              <a:hlinkClick r:id="rId2"/>
            </p:cNvPr>
            <p:cNvSpPr/>
            <p:nvPr/>
          </p:nvSpPr>
          <p:spPr>
            <a:xfrm>
              <a:off x="9573607" y="5867900"/>
              <a:ext cx="234000" cy="234000"/>
            </a:xfrm>
            <a:custGeom>
              <a:avLst/>
              <a:gdLst/>
              <a:ahLst/>
              <a:cxnLst/>
              <a:rect l="l" t="t" r="r" b="b"/>
              <a:pathLst>
                <a:path w="571500" h="571500" extrusionOk="0">
                  <a:moveTo>
                    <a:pt x="571500" y="330518"/>
                  </a:moveTo>
                  <a:lnTo>
                    <a:pt x="571500" y="571500"/>
                  </a:lnTo>
                  <a:lnTo>
                    <a:pt x="454342" y="571500"/>
                  </a:lnTo>
                  <a:lnTo>
                    <a:pt x="454342" y="371475"/>
                  </a:lnTo>
                  <a:cubicBezTo>
                    <a:pt x="454342" y="316230"/>
                    <a:pt x="433388" y="285750"/>
                    <a:pt x="390525" y="285750"/>
                  </a:cubicBezTo>
                  <a:cubicBezTo>
                    <a:pt x="342900" y="285750"/>
                    <a:pt x="319088" y="318135"/>
                    <a:pt x="319088" y="371475"/>
                  </a:cubicBezTo>
                  <a:lnTo>
                    <a:pt x="319088" y="571500"/>
                  </a:lnTo>
                  <a:lnTo>
                    <a:pt x="204788" y="571500"/>
                  </a:lnTo>
                  <a:lnTo>
                    <a:pt x="204788" y="190500"/>
                  </a:lnTo>
                  <a:lnTo>
                    <a:pt x="318135" y="190500"/>
                  </a:lnTo>
                  <a:lnTo>
                    <a:pt x="318135" y="241935"/>
                  </a:lnTo>
                  <a:cubicBezTo>
                    <a:pt x="318135" y="241935"/>
                    <a:pt x="352425" y="179070"/>
                    <a:pt x="433388" y="179070"/>
                  </a:cubicBezTo>
                  <a:cubicBezTo>
                    <a:pt x="513398" y="179070"/>
                    <a:pt x="571500" y="228600"/>
                    <a:pt x="571500" y="330518"/>
                  </a:cubicBezTo>
                  <a:close/>
                  <a:moveTo>
                    <a:pt x="11430" y="190500"/>
                  </a:moveTo>
                  <a:lnTo>
                    <a:pt x="11430" y="571500"/>
                  </a:lnTo>
                  <a:lnTo>
                    <a:pt x="129540" y="571500"/>
                  </a:lnTo>
                  <a:lnTo>
                    <a:pt x="129540" y="190500"/>
                  </a:lnTo>
                  <a:lnTo>
                    <a:pt x="11430" y="190500"/>
                  </a:lnTo>
                  <a:close/>
                  <a:moveTo>
                    <a:pt x="69532" y="0"/>
                  </a:moveTo>
                  <a:cubicBezTo>
                    <a:pt x="31432" y="0"/>
                    <a:pt x="0" y="31432"/>
                    <a:pt x="0" y="70485"/>
                  </a:cubicBezTo>
                  <a:cubicBezTo>
                    <a:pt x="0" y="109538"/>
                    <a:pt x="31432" y="140970"/>
                    <a:pt x="69532" y="140970"/>
                  </a:cubicBezTo>
                  <a:cubicBezTo>
                    <a:pt x="107632" y="140970"/>
                    <a:pt x="139065" y="109538"/>
                    <a:pt x="139065" y="70485"/>
                  </a:cubicBezTo>
                  <a:cubicBezTo>
                    <a:pt x="139065" y="31432"/>
                    <a:pt x="108585" y="0"/>
                    <a:pt x="69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37;p11"/>
            <p:cNvGrpSpPr/>
            <p:nvPr/>
          </p:nvGrpSpPr>
          <p:grpSpPr>
            <a:xfrm>
              <a:off x="9163998" y="5867901"/>
              <a:ext cx="233805" cy="233999"/>
              <a:chOff x="5810488" y="3143013"/>
              <a:chExt cx="571261" cy="571736"/>
            </a:xfrm>
          </p:grpSpPr>
          <p:sp>
            <p:nvSpPr>
              <p:cNvPr id="38" name="Google Shape;38;p11">
                <a:hlinkClick r:id="rId3"/>
              </p:cNvPr>
              <p:cNvSpPr/>
              <p:nvPr/>
            </p:nvSpPr>
            <p:spPr>
              <a:xfrm>
                <a:off x="5995035" y="3143013"/>
                <a:ext cx="386714" cy="431721"/>
              </a:xfrm>
              <a:custGeom>
                <a:avLst/>
                <a:gdLst/>
                <a:ahLst/>
                <a:cxnLst/>
                <a:rect l="l" t="t" r="r" b="b"/>
                <a:pathLst>
                  <a:path w="386714" h="431720" extrusionOk="0">
                    <a:moveTo>
                      <a:pt x="340995" y="268843"/>
                    </a:moveTo>
                    <a:lnTo>
                      <a:pt x="222885" y="386001"/>
                    </a:lnTo>
                    <a:cubicBezTo>
                      <a:pt x="192405" y="416481"/>
                      <a:pt x="151447" y="431721"/>
                      <a:pt x="111442" y="431721"/>
                    </a:cubicBezTo>
                    <a:cubicBezTo>
                      <a:pt x="71438" y="431721"/>
                      <a:pt x="30480" y="416481"/>
                      <a:pt x="0" y="386001"/>
                    </a:cubicBezTo>
                    <a:lnTo>
                      <a:pt x="63817" y="322183"/>
                    </a:lnTo>
                    <a:cubicBezTo>
                      <a:pt x="90488" y="348853"/>
                      <a:pt x="133350" y="348853"/>
                      <a:pt x="160020" y="322183"/>
                    </a:cubicBezTo>
                    <a:lnTo>
                      <a:pt x="277178" y="205026"/>
                    </a:lnTo>
                    <a:cubicBezTo>
                      <a:pt x="303848" y="178356"/>
                      <a:pt x="303848" y="135493"/>
                      <a:pt x="277178" y="108823"/>
                    </a:cubicBezTo>
                    <a:cubicBezTo>
                      <a:pt x="251460" y="83106"/>
                      <a:pt x="206692" y="83106"/>
                      <a:pt x="180975" y="108823"/>
                    </a:cubicBezTo>
                    <a:lnTo>
                      <a:pt x="117157" y="45006"/>
                    </a:lnTo>
                    <a:cubicBezTo>
                      <a:pt x="177165" y="-15002"/>
                      <a:pt x="280988" y="-15002"/>
                      <a:pt x="340995" y="45006"/>
                    </a:cubicBezTo>
                    <a:cubicBezTo>
                      <a:pt x="401955" y="106918"/>
                      <a:pt x="401955" y="207883"/>
                      <a:pt x="340995" y="2688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5810488" y="3281362"/>
                <a:ext cx="386476" cy="433387"/>
              </a:xfrm>
              <a:custGeom>
                <a:avLst/>
                <a:gdLst/>
                <a:ahLst/>
                <a:cxnLst/>
                <a:rect l="l" t="t" r="r" b="b"/>
                <a:pathLst>
                  <a:path w="386476" h="433387" extrusionOk="0">
                    <a:moveTo>
                      <a:pt x="386477" y="45720"/>
                    </a:moveTo>
                    <a:lnTo>
                      <a:pt x="322659" y="109538"/>
                    </a:lnTo>
                    <a:cubicBezTo>
                      <a:pt x="310277" y="96202"/>
                      <a:pt x="293132" y="89535"/>
                      <a:pt x="275034" y="89535"/>
                    </a:cubicBezTo>
                    <a:cubicBezTo>
                      <a:pt x="256937" y="89535"/>
                      <a:pt x="239792" y="96202"/>
                      <a:pt x="227409" y="109538"/>
                    </a:cubicBezTo>
                    <a:lnTo>
                      <a:pt x="109299" y="226695"/>
                    </a:lnTo>
                    <a:cubicBezTo>
                      <a:pt x="82629" y="253365"/>
                      <a:pt x="82629" y="296228"/>
                      <a:pt x="109299" y="322898"/>
                    </a:cubicBezTo>
                    <a:cubicBezTo>
                      <a:pt x="135969" y="349567"/>
                      <a:pt x="178832" y="349567"/>
                      <a:pt x="205502" y="322898"/>
                    </a:cubicBezTo>
                    <a:lnTo>
                      <a:pt x="269319" y="386715"/>
                    </a:lnTo>
                    <a:cubicBezTo>
                      <a:pt x="238839" y="417195"/>
                      <a:pt x="197882" y="433388"/>
                      <a:pt x="157877" y="433388"/>
                    </a:cubicBezTo>
                    <a:cubicBezTo>
                      <a:pt x="117872" y="433388"/>
                      <a:pt x="76914" y="418148"/>
                      <a:pt x="46434" y="386715"/>
                    </a:cubicBezTo>
                    <a:cubicBezTo>
                      <a:pt x="-15478" y="324803"/>
                      <a:pt x="-15478" y="224790"/>
                      <a:pt x="46434" y="163830"/>
                    </a:cubicBezTo>
                    <a:lnTo>
                      <a:pt x="163592" y="46673"/>
                    </a:lnTo>
                    <a:cubicBezTo>
                      <a:pt x="193119" y="17145"/>
                      <a:pt x="233124" y="0"/>
                      <a:pt x="275034" y="0"/>
                    </a:cubicBezTo>
                    <a:cubicBezTo>
                      <a:pt x="295989" y="0"/>
                      <a:pt x="316944" y="3810"/>
                      <a:pt x="335994" y="12382"/>
                    </a:cubicBezTo>
                    <a:cubicBezTo>
                      <a:pt x="354092" y="19050"/>
                      <a:pt x="372189" y="30480"/>
                      <a:pt x="386477" y="457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" name="Google Shape;40;p11"/>
            <p:cNvSpPr txBox="1"/>
            <p:nvPr/>
          </p:nvSpPr>
          <p:spPr>
            <a:xfrm>
              <a:off x="6691162" y="5800235"/>
              <a:ext cx="25487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GB" sz="1800" b="1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Follow our Journey!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" name="Google Shape;4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54" y="5625782"/>
            <a:ext cx="740887" cy="6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1" descr="Consortium – Nexogenesi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1672" y="5738251"/>
            <a:ext cx="1109663" cy="40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8662" y="6454695"/>
            <a:ext cx="1792344" cy="3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1" descr="A logo on a blue backgroun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12232" y="5564240"/>
            <a:ext cx="740887" cy="65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 descr="A logo with blue dot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17484" r="17589"/>
          <a:stretch/>
        </p:blipFill>
        <p:spPr>
          <a:xfrm>
            <a:off x="1117912" y="5512731"/>
            <a:ext cx="718808" cy="85366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/>
        </p:nvSpPr>
        <p:spPr>
          <a:xfrm>
            <a:off x="158583" y="5182242"/>
            <a:ext cx="18362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Project Partners </a:t>
            </a:r>
            <a:endParaRPr sz="1800" b="1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11" descr="A blue and black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94792" y="5589776"/>
            <a:ext cx="718808" cy="6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 descr="A screen shot of a video gam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l="16389" t="24728" r="15787" b="22808"/>
          <a:stretch/>
        </p:blipFill>
        <p:spPr>
          <a:xfrm>
            <a:off x="4191952" y="5695992"/>
            <a:ext cx="1109663" cy="48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 descr="A logo with text on i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63736" y="5521928"/>
            <a:ext cx="885037" cy="73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 descr="A black and orange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22684" y="5695992"/>
            <a:ext cx="1225443" cy="46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1" descr="A green circle with white letters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22038" y="5532051"/>
            <a:ext cx="761888" cy="76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 descr="A logo with a cactus and su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 l="25505" t="32424" r="24192" b="30814"/>
          <a:stretch/>
        </p:blipFill>
        <p:spPr>
          <a:xfrm>
            <a:off x="418224" y="1306426"/>
            <a:ext cx="4590752" cy="335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4ImagesHighlight1">
  <p:cSld name="06_4ImagesHighlight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>
            <a:spLocks noGrp="1"/>
          </p:cNvSpPr>
          <p:nvPr>
            <p:ph type="pic" idx="2"/>
          </p:nvPr>
        </p:nvSpPr>
        <p:spPr>
          <a:xfrm>
            <a:off x="3746251" y="2211856"/>
            <a:ext cx="2349749" cy="2987721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56" name="Google Shape;56;p9"/>
          <p:cNvSpPr>
            <a:spLocks noGrp="1"/>
          </p:cNvSpPr>
          <p:nvPr>
            <p:ph type="pic" idx="3"/>
          </p:nvPr>
        </p:nvSpPr>
        <p:spPr>
          <a:xfrm>
            <a:off x="6096000" y="2211856"/>
            <a:ext cx="2349749" cy="2987721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57" name="Google Shape;57;p9"/>
          <p:cNvSpPr>
            <a:spLocks noGrp="1"/>
          </p:cNvSpPr>
          <p:nvPr>
            <p:ph type="pic" idx="4"/>
          </p:nvPr>
        </p:nvSpPr>
        <p:spPr>
          <a:xfrm>
            <a:off x="1124212" y="1965156"/>
            <a:ext cx="2622039" cy="348112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0" dist="254000" dir="5400000" algn="t" rotWithShape="0">
              <a:srgbClr val="000000">
                <a:alpha val="28627"/>
              </a:srgbClr>
            </a:outerShdw>
          </a:effectLst>
        </p:spPr>
      </p:sp>
      <p:sp>
        <p:nvSpPr>
          <p:cNvPr id="58" name="Google Shape;58;p9"/>
          <p:cNvSpPr>
            <a:spLocks noGrp="1"/>
          </p:cNvSpPr>
          <p:nvPr>
            <p:ph type="pic" idx="5"/>
          </p:nvPr>
        </p:nvSpPr>
        <p:spPr>
          <a:xfrm>
            <a:off x="8445749" y="2211856"/>
            <a:ext cx="2349749" cy="2987721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ContentAndLargeImageOnSide">
  <p:cSld name="12_TitleContentAndLargeImageOnS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511173" y="1144988"/>
            <a:ext cx="7804152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8466000" y="1144988"/>
            <a:ext cx="3583125" cy="4660501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8728798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LargeImageWithEUDIsclaimer">
  <p:cSld name="10_LargeImageWithEUDIsclaim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>
            <a:spLocks noGrp="1"/>
          </p:cNvSpPr>
          <p:nvPr>
            <p:ph type="pic" idx="2"/>
          </p:nvPr>
        </p:nvSpPr>
        <p:spPr>
          <a:xfrm>
            <a:off x="511173" y="1121134"/>
            <a:ext cx="11086023" cy="5003441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728798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ContentAndLargeImageOnSide">
  <p:cSld name="13_TitleContentAndLargeImageOnS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11173" y="1009816"/>
            <a:ext cx="6003926" cy="484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6515100" y="1009816"/>
            <a:ext cx="5362576" cy="4843297"/>
          </a:xfrm>
          <a:prstGeom prst="rect">
            <a:avLst/>
          </a:prstGeom>
          <a:gradFill>
            <a:gsLst>
              <a:gs pos="0">
                <a:srgbClr val="9C98AF"/>
              </a:gs>
              <a:gs pos="50000">
                <a:srgbClr val="C2C0CD"/>
              </a:gs>
              <a:gs pos="100000">
                <a:srgbClr val="E1E1E5"/>
              </a:gs>
            </a:gsLst>
            <a:lin ang="2700000" scaled="0"/>
          </a:gradFill>
          <a:ln>
            <a:noFill/>
          </a:ln>
        </p:spPr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8728798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3600"/>
              <a:buFont typeface="Calibri"/>
              <a:buNone/>
            </a:pPr>
            <a:r>
              <a:rPr lang="en-GB" sz="3600" b="1" i="0" u="none" strike="noStrike" cap="none">
                <a:solidFill>
                  <a:srgbClr val="003C25"/>
                </a:solidFill>
                <a:latin typeface="Calibri"/>
                <a:ea typeface="Calibri"/>
                <a:cs typeface="Calibri"/>
                <a:sym typeface="Calibri"/>
              </a:rPr>
              <a:t>Modifiez le style du titre</a:t>
            </a:r>
            <a:endParaRPr sz="3600" b="1" i="0" u="none" strike="noStrike" cap="none">
              <a:solidFill>
                <a:srgbClr val="003C2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ContentAndBoxes_TopHighlight">
  <p:cSld name="14_TitleContentAndBoxes_TopHighligh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11172" y="1081377"/>
            <a:ext cx="5584827" cy="483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dt" idx="10"/>
          </p:nvPr>
        </p:nvSpPr>
        <p:spPr>
          <a:xfrm>
            <a:off x="8728798" y="63563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6395053" y="3202387"/>
            <a:ext cx="5076220" cy="120369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360000" tIns="0" rIns="2160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395055" y="3203893"/>
            <a:ext cx="68400" cy="1202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395776" y="1761057"/>
            <a:ext cx="5076220" cy="12036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8627"/>
              </a:srgbClr>
            </a:outerShdw>
          </a:effectLst>
        </p:spPr>
        <p:txBody>
          <a:bodyPr spcFirstLastPara="1" wrap="square" lIns="360000" tIns="0" rIns="2160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5424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6395778" y="1761057"/>
            <a:ext cx="68400" cy="12026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395776" y="4645330"/>
            <a:ext cx="5076220" cy="12036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0" tIns="0" rIns="2160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6395778" y="4646836"/>
            <a:ext cx="68400" cy="12026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2"/>
          </p:nvPr>
        </p:nvSpPr>
        <p:spPr>
          <a:xfrm>
            <a:off x="6464298" y="1758673"/>
            <a:ext cx="5006975" cy="120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3"/>
          </p:nvPr>
        </p:nvSpPr>
        <p:spPr>
          <a:xfrm>
            <a:off x="6464298" y="3200280"/>
            <a:ext cx="5006975" cy="12026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4"/>
          </p:nvPr>
        </p:nvSpPr>
        <p:spPr>
          <a:xfrm>
            <a:off x="6464298" y="4651724"/>
            <a:ext cx="5006975" cy="12054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">
  <p:cSld name="17_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8599990" y="6275056"/>
            <a:ext cx="3592010" cy="582944"/>
          </a:xfrm>
          <a:prstGeom prst="rect">
            <a:avLst/>
          </a:prstGeom>
          <a:solidFill>
            <a:srgbClr val="003C25"/>
          </a:solidFill>
          <a:ln w="12700" cap="flat" cmpd="sng">
            <a:solidFill>
              <a:srgbClr val="003C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511173" y="178813"/>
            <a:ext cx="10347327" cy="70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3600"/>
              <a:buFont typeface="Calibri"/>
              <a:buNone/>
              <a:defRPr sz="3600" b="1" i="0" u="none" strike="noStrike" cap="none">
                <a:solidFill>
                  <a:srgbClr val="003C2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511173" y="1129085"/>
            <a:ext cx="10960823" cy="492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11510466" y="6430374"/>
            <a:ext cx="720002" cy="37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11173" y="6303162"/>
            <a:ext cx="1792344" cy="3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/>
          <p:nvPr/>
        </p:nvSpPr>
        <p:spPr>
          <a:xfrm>
            <a:off x="2265047" y="6307841"/>
            <a:ext cx="38309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alibri"/>
              <a:buNone/>
            </a:pPr>
            <a:r>
              <a:rPr lang="en-GB" sz="9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This project has received funding from the European Union’s Horizon Europe research and innovation programme under grant agreement No. 101132182.</a:t>
            </a:r>
            <a:endParaRPr sz="900" b="0" i="0" u="none" strike="noStrike" cap="non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6" descr="A logo with a cactus and su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25505" t="32424" r="24192" b="30814"/>
          <a:stretch/>
        </p:blipFill>
        <p:spPr>
          <a:xfrm>
            <a:off x="10904176" y="54200"/>
            <a:ext cx="1212580" cy="8861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/>
          <p:nvPr/>
        </p:nvSpPr>
        <p:spPr>
          <a:xfrm>
            <a:off x="9492121" y="6444186"/>
            <a:ext cx="19798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DD/MM/YYYY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4A1FC37D-C0DB-CE51-7869-9EA93984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>
            <a:extLst>
              <a:ext uri="{FF2B5EF4-FFF2-40B4-BE49-F238E27FC236}">
                <a16:creationId xmlns:a16="http://schemas.microsoft.com/office/drawing/2014/main" id="{7E1304D9-68AE-45C0-CF99-B3D2E24FE72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766122" y="2940017"/>
            <a:ext cx="58545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4400"/>
              <a:buNone/>
            </a:pPr>
            <a:r>
              <a:rPr lang="es-CO" noProof="0" dirty="0"/>
              <a:t>Clase 7 </a:t>
            </a:r>
          </a:p>
          <a:p>
            <a:r>
              <a:rPr lang="es-MX" dirty="0"/>
              <a:t>Visualización de Datos en Python</a:t>
            </a:r>
          </a:p>
        </p:txBody>
      </p:sp>
      <p:sp>
        <p:nvSpPr>
          <p:cNvPr id="95" name="Google Shape;95;p1">
            <a:extLst>
              <a:ext uri="{FF2B5EF4-FFF2-40B4-BE49-F238E27FC236}">
                <a16:creationId xmlns:a16="http://schemas.microsoft.com/office/drawing/2014/main" id="{B50C94FF-498E-F68C-4248-6140C61F9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66125" y="4713775"/>
            <a:ext cx="58545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O" noProof="0" dirty="0"/>
              <a:t>2025</a:t>
            </a:r>
          </a:p>
        </p:txBody>
      </p:sp>
      <p:sp>
        <p:nvSpPr>
          <p:cNvPr id="96" name="Google Shape;96;p1">
            <a:extLst>
              <a:ext uri="{FF2B5EF4-FFF2-40B4-BE49-F238E27FC236}">
                <a16:creationId xmlns:a16="http://schemas.microsoft.com/office/drawing/2014/main" id="{8127C4FB-A68A-7786-3241-8BEB031405C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66122" y="5677368"/>
            <a:ext cx="5854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s-CO" sz="2000" b="1" noProof="0" dirty="0"/>
              <a:t>Carlos Camilo Caro Mora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s-CO" sz="2000" b="1" noProof="0" dirty="0"/>
              <a:t>German Darío Rueda Carvajal</a:t>
            </a:r>
          </a:p>
        </p:txBody>
      </p:sp>
      <p:sp>
        <p:nvSpPr>
          <p:cNvPr id="97" name="Google Shape;97;p1">
            <a:extLst>
              <a:ext uri="{FF2B5EF4-FFF2-40B4-BE49-F238E27FC236}">
                <a16:creationId xmlns:a16="http://schemas.microsoft.com/office/drawing/2014/main" id="{7876C219-D527-7533-511D-4268AC536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33213" y="5041750"/>
            <a:ext cx="2320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O" sz="2000" dirty="0"/>
              <a:t>04</a:t>
            </a:r>
            <a:r>
              <a:rPr lang="es-CO" sz="2000" noProof="0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3803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>
          <a:extLst>
            <a:ext uri="{FF2B5EF4-FFF2-40B4-BE49-F238E27FC236}">
              <a16:creationId xmlns:a16="http://schemas.microsoft.com/office/drawing/2014/main" id="{D2BE30CA-73B5-53AA-426C-DAA7DDA3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2F7BC6CE-163C-49F0-563A-9A703E8F9E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¿Qué Aprendimos?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684520-1FEC-6C64-89BB-2F105A31D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218" y="1463039"/>
            <a:ext cx="5542387" cy="43004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O" sz="22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Matplotlib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da control total para gráficos básicos y la base para todo lo demás.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O" sz="22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Seaborn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permite entender </a:t>
            </a:r>
            <a:r>
              <a:rPr kumimoji="0" lang="en-US" altLang="es-CO" sz="2200" b="0" i="1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relaciones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kumimoji="0" lang="en-US" altLang="es-CO" sz="2200" b="0" i="1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distribuciones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estadísticas (correlación, boxplots).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CO" sz="2200" b="1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cierra el círculo, permitiéndonos </a:t>
            </a:r>
            <a:r>
              <a:rPr kumimoji="0" lang="en-US" altLang="es-CO" sz="2200" b="0" i="1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compartir</a:t>
            </a:r>
            <a:r>
              <a:rPr kumimoji="0" lang="en-US" altLang="es-CO" sz="22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nuestro análisis de forma interactiva.</a:t>
            </a:r>
          </a:p>
        </p:txBody>
      </p:sp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100DD819-6CE9-4587-5692-2A37DDFABF0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49224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kern="1200" cap="none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t>15/05/2024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2A3DA48-8E51-B7E5-AC76-97A98BDCF0D7}"/>
              </a:ext>
            </a:extLst>
          </p:cNvPr>
          <p:cNvSpPr txBox="1"/>
          <p:nvPr/>
        </p:nvSpPr>
        <p:spPr>
          <a:xfrm>
            <a:off x="1145172" y="2250258"/>
            <a:ext cx="950928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s-MX"/>
          </a:p>
          <a:p>
            <a:pPr>
              <a:spcAft>
                <a:spcPts val="600"/>
              </a:spcAft>
            </a:pPr>
            <a:endParaRPr lang="es-MX"/>
          </a:p>
          <a:p>
            <a:pPr>
              <a:spcAft>
                <a:spcPts val="600"/>
              </a:spcAft>
            </a:pPr>
            <a:endParaRPr lang="es-MX"/>
          </a:p>
          <a:p>
            <a:pPr>
              <a:spcAft>
                <a:spcPts val="600"/>
              </a:spcAft>
            </a:pP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709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 txBox="1">
            <a:spLocks noGrp="1"/>
          </p:cNvSpPr>
          <p:nvPr>
            <p:ph type="body" idx="1"/>
          </p:nvPr>
        </p:nvSpPr>
        <p:spPr>
          <a:xfrm>
            <a:off x="5408859" y="2509537"/>
            <a:ext cx="6187800" cy="12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CO" noProof="0" dirty="0"/>
              <a:t>Gracias 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DF161380-FA5C-24A8-6FB0-8B1B58FC4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BC7D22DB-C2F2-DB56-32AD-ABEBAED184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1111" y="304450"/>
            <a:ext cx="10347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3600"/>
              <a:buFont typeface="Calibri"/>
              <a:buNone/>
            </a:pPr>
            <a:r>
              <a:rPr lang="es-MX" sz="4400" noProof="0" dirty="0"/>
              <a:t>Contenido del curso</a:t>
            </a:r>
            <a:endParaRPr lang="es-CO" sz="4400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608F85-4486-CE93-502B-DC25195AF024}"/>
              </a:ext>
            </a:extLst>
          </p:cNvPr>
          <p:cNvSpPr txBox="1"/>
          <p:nvPr/>
        </p:nvSpPr>
        <p:spPr>
          <a:xfrm>
            <a:off x="983056" y="1450979"/>
            <a:ext cx="560604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Sesión 1: Introducción a la Energía FV y Fundamentos de Python</a:t>
            </a:r>
          </a:p>
          <a:p>
            <a:endParaRPr lang="es-MX" dirty="0"/>
          </a:p>
          <a:p>
            <a:r>
              <a:rPr lang="es-MX" dirty="0"/>
              <a:t>Sesión 2: Introducción a Bases de Datos y SQL</a:t>
            </a:r>
          </a:p>
          <a:p>
            <a:endParaRPr lang="es-MX" dirty="0"/>
          </a:p>
          <a:p>
            <a:r>
              <a:rPr lang="es-MX" dirty="0"/>
              <a:t>Sesión 3:Integracion de Python y Bases de Datos</a:t>
            </a:r>
          </a:p>
          <a:p>
            <a:endParaRPr lang="es-MX" dirty="0"/>
          </a:p>
          <a:p>
            <a:r>
              <a:rPr lang="es-MX" dirty="0"/>
              <a:t>Sesión 4: Procesamiento y Limpieza de Datos con Python</a:t>
            </a:r>
          </a:p>
          <a:p>
            <a:endParaRPr lang="es-MX" dirty="0"/>
          </a:p>
          <a:p>
            <a:r>
              <a:rPr lang="es-MX" dirty="0"/>
              <a:t>Sesión 5: Modbus y MQTT (Extracción de Datos desde Inversores)</a:t>
            </a:r>
          </a:p>
          <a:p>
            <a:endParaRPr lang="es-MX" dirty="0"/>
          </a:p>
          <a:p>
            <a:r>
              <a:rPr lang="es-MX" dirty="0"/>
              <a:t>Sesión 6:  Charla con Experto en Ciencia de Datos y Energía</a:t>
            </a:r>
          </a:p>
          <a:p>
            <a:endParaRPr lang="es-MX" dirty="0"/>
          </a:p>
          <a:p>
            <a:r>
              <a:rPr lang="es-MX" dirty="0"/>
              <a:t>Sesión 7: Visualización de Datos en Python (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Seaborn</a:t>
            </a:r>
            <a:r>
              <a:rPr lang="es-MX" dirty="0"/>
              <a:t>)</a:t>
            </a:r>
          </a:p>
          <a:p>
            <a:endParaRPr lang="es-MX" dirty="0"/>
          </a:p>
          <a:p>
            <a:r>
              <a:rPr lang="es-MX" dirty="0"/>
              <a:t>Sesión 8: Visualización de Datos en </a:t>
            </a:r>
            <a:r>
              <a:rPr lang="es-MX" dirty="0" err="1"/>
              <a:t>Power</a:t>
            </a:r>
            <a:r>
              <a:rPr lang="es-MX" dirty="0"/>
              <a:t> BI</a:t>
            </a:r>
          </a:p>
          <a:p>
            <a:endParaRPr lang="es-MX" dirty="0"/>
          </a:p>
          <a:p>
            <a:r>
              <a:rPr lang="es-MX" dirty="0"/>
              <a:t>Sesión 9: Presentación del Proyecto Final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59F13DD-B444-EEA8-9046-68E516F9C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46" y="1009150"/>
            <a:ext cx="4907018" cy="49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0AECFDA8-688B-F5AB-A58F-368A8857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D2090685-EA89-FD05-E521-D2CD1547935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15/05/2024</a:t>
            </a:r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0CF6E3AC-D5A5-4380-1921-B1B6E1AEF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0406" y="624914"/>
            <a:ext cx="103473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25"/>
              </a:buClr>
              <a:buSzPts val="3600"/>
              <a:buFont typeface="Calibri"/>
              <a:buNone/>
            </a:pPr>
            <a:r>
              <a:rPr lang="es-MX" sz="4400" noProof="0" dirty="0"/>
              <a:t>¿Por qué visualizar datos FV?</a:t>
            </a:r>
            <a:endParaRPr lang="es-CO" sz="4400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941594-F2B9-51EF-83EB-3383D6193224}"/>
              </a:ext>
            </a:extLst>
          </p:cNvPr>
          <p:cNvSpPr txBox="1"/>
          <p:nvPr/>
        </p:nvSpPr>
        <p:spPr>
          <a:xfrm>
            <a:off x="640559" y="1859339"/>
            <a:ext cx="78816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/>
              <a:t>Una imagen vale más que mil filas de un CSV. En sistemas fotovoltaicos, la visualización nos permite:</a:t>
            </a:r>
          </a:p>
          <a:p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Diagnosticar problemas: </a:t>
            </a:r>
            <a:r>
              <a:rPr lang="es-MX" sz="1800" dirty="0"/>
              <a:t>Identificar inversores caídos, sombreado inesperado o </a:t>
            </a:r>
            <a:r>
              <a:rPr lang="es-MX" sz="1800" dirty="0" err="1"/>
              <a:t>clipping</a:t>
            </a:r>
            <a:r>
              <a:rPr lang="es-MX" sz="1800" dirty="0"/>
              <a:t> (recorte).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Verificar rendimiento: </a:t>
            </a:r>
            <a:r>
              <a:rPr lang="es-MX" sz="1800" dirty="0"/>
              <a:t>Comparar la producción real (Potencia) con la esperada (Irradiancia).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Comunicar resultados: </a:t>
            </a:r>
            <a:r>
              <a:rPr lang="es-MX" sz="1800" dirty="0"/>
              <a:t>Mostrar el desempeño de la planta a </a:t>
            </a:r>
            <a:r>
              <a:rPr lang="es-MX" sz="1800" dirty="0" err="1"/>
              <a:t>stakeholders</a:t>
            </a:r>
            <a:r>
              <a:rPr lang="es-MX" sz="1800" dirty="0"/>
              <a:t> (clientes, gerencia) de forma clara.</a:t>
            </a:r>
          </a:p>
        </p:txBody>
      </p:sp>
    </p:spTree>
    <p:extLst>
      <p:ext uri="{BB962C8B-B14F-4D97-AF65-F5344CB8AC3E}">
        <p14:creationId xmlns:p14="http://schemas.microsoft.com/office/powerpoint/2010/main" val="336575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B6B83197-C8B7-8F3C-7911-E14DEE8A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8C3E893F-E4E5-E644-E4BB-305E3435A21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15/05/2024</a:t>
            </a:r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0683E389-0B79-4F46-A29D-9FDE931EF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36" y="692082"/>
            <a:ext cx="1088136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MX" sz="4400" dirty="0"/>
              <a:t>💾 Desafíos Comunes en Datos FV</a:t>
            </a:r>
            <a:endParaRPr lang="es-CO" sz="4400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B0B4D2-8753-0152-4792-8F7744AA2FBE}"/>
              </a:ext>
            </a:extLst>
          </p:cNvPr>
          <p:cNvSpPr txBox="1"/>
          <p:nvPr/>
        </p:nvSpPr>
        <p:spPr>
          <a:xfrm>
            <a:off x="859536" y="1776883"/>
            <a:ext cx="64270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dirty="0"/>
              <a:t>Los datos de planta (SCADA) rara vez son perfectos. Nos enfrentamos a:</a:t>
            </a:r>
          </a:p>
          <a:p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Ruido:</a:t>
            </a:r>
            <a:r>
              <a:rPr lang="es-MX" sz="1800" dirty="0"/>
              <a:t> Alta fluctuación en la señal (ej. paso de nubes).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Datos Faltantes:</a:t>
            </a:r>
            <a:r>
              <a:rPr lang="es-MX" sz="1800" dirty="0"/>
              <a:t> Fallos en el </a:t>
            </a:r>
            <a:r>
              <a:rPr lang="es-MX" sz="1800" i="1" dirty="0" err="1"/>
              <a:t>datalogger</a:t>
            </a:r>
            <a:r>
              <a:rPr lang="es-MX" sz="1800" dirty="0"/>
              <a:t> o la comunicación (huecos en el gráfico).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Escalas Múltiples:</a:t>
            </a:r>
            <a:r>
              <a:rPr lang="es-MX" sz="1800" dirty="0"/>
              <a:t> ¿Cómo graficar Irradiancia (0-1100 W/m²) y Potencia (0-50,000 kW) juntos?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1" dirty="0"/>
              <a:t>Anomalías Ocultas:</a:t>
            </a:r>
            <a:r>
              <a:rPr lang="es-MX" sz="1800" dirty="0"/>
              <a:t> El recorte (</a:t>
            </a:r>
            <a:r>
              <a:rPr lang="es-MX" sz="1800" i="1" dirty="0" err="1"/>
              <a:t>clipping</a:t>
            </a:r>
            <a:r>
              <a:rPr lang="es-MX" sz="1800" dirty="0"/>
              <a:t>) del inversor no es un error, es un comportamiento que debemos identificar.</a:t>
            </a:r>
          </a:p>
          <a:p>
            <a:endParaRPr lang="es-MX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434C5D-4DA6-07A3-557B-F3DCA23CB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337" y="2524126"/>
            <a:ext cx="5202282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3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7E4651CA-ED63-5777-4D9E-EC09F6BA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810C6991-98AF-FD80-1C0F-98CE1E1C824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15/05/2024</a:t>
            </a:r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1DF3642F-F876-C075-6CBE-14F10A0FA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536" y="692082"/>
            <a:ext cx="11058442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MX" sz="4400" dirty="0"/>
              <a:t> 🧩 Nuestras Herramientas de Hoy</a:t>
            </a:r>
            <a:endParaRPr lang="es-CO" sz="4400" noProof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2C65DA-C058-1038-2EE8-0CBEA7421831}"/>
              </a:ext>
            </a:extLst>
          </p:cNvPr>
          <p:cNvSpPr txBox="1"/>
          <p:nvPr/>
        </p:nvSpPr>
        <p:spPr>
          <a:xfrm>
            <a:off x="640560" y="1859339"/>
            <a:ext cx="59527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800" b="1" dirty="0" err="1"/>
              <a:t>Matplotlib</a:t>
            </a:r>
            <a:r>
              <a:rPr lang="es-MX" sz="1800" b="1" dirty="0"/>
              <a:t>:</a:t>
            </a:r>
            <a:r>
              <a:rPr lang="es-MX" sz="1800" dirty="0"/>
              <a:t> La "navaja suiza". Control total y fundamental para cualquier gráfico.</a:t>
            </a:r>
          </a:p>
          <a:p>
            <a:pPr marL="342900" indent="-342900">
              <a:buFont typeface="+mj-lt"/>
              <a:buAutoNum type="arabicPeriod"/>
            </a:pPr>
            <a:endParaRPr lang="es-MX" sz="1800" dirty="0"/>
          </a:p>
          <a:p>
            <a:pPr marL="342900" indent="-342900">
              <a:buFont typeface="+mj-lt"/>
              <a:buAutoNum type="arabicPeriod"/>
            </a:pPr>
            <a:r>
              <a:rPr lang="es-MX" sz="1800" b="1" dirty="0" err="1"/>
              <a:t>Seaborn</a:t>
            </a:r>
            <a:r>
              <a:rPr lang="es-MX" sz="1800" b="1" dirty="0"/>
              <a:t>:</a:t>
            </a:r>
            <a:r>
              <a:rPr lang="es-MX" sz="1800" dirty="0"/>
              <a:t> Construido sobre </a:t>
            </a:r>
            <a:r>
              <a:rPr lang="es-MX" sz="1800" dirty="0" err="1"/>
              <a:t>Matplotlib</a:t>
            </a:r>
            <a:r>
              <a:rPr lang="es-MX" sz="1800" dirty="0"/>
              <a:t>. Gráficos estadísticos complejos y atractivos con menos código.</a:t>
            </a:r>
          </a:p>
          <a:p>
            <a:pPr marL="342900" indent="-342900">
              <a:buFont typeface="+mj-lt"/>
              <a:buAutoNum type="arabicPeriod"/>
            </a:pPr>
            <a:endParaRPr lang="es-MX" sz="1800" dirty="0"/>
          </a:p>
          <a:p>
            <a:pPr marL="342900" indent="-342900">
              <a:buFont typeface="+mj-lt"/>
              <a:buAutoNum type="arabicPeriod"/>
            </a:pPr>
            <a:r>
              <a:rPr lang="es-MX" sz="1800" b="1" dirty="0" err="1"/>
              <a:t>Streamlit</a:t>
            </a:r>
            <a:r>
              <a:rPr lang="es-MX" sz="1800" b="1" dirty="0"/>
              <a:t>:</a:t>
            </a:r>
            <a:r>
              <a:rPr lang="es-MX" sz="1800" dirty="0"/>
              <a:t> La "magia". Convierte tu script de análisis en una aplicación web interactiva en minutos.</a:t>
            </a:r>
          </a:p>
          <a:p>
            <a:pPr marL="342900" indent="-342900">
              <a:buFont typeface="+mj-lt"/>
              <a:buAutoNum type="arabicPeriod"/>
            </a:pPr>
            <a:endParaRPr lang="es-MX" sz="1800" dirty="0"/>
          </a:p>
          <a:p>
            <a:r>
              <a:rPr lang="es-MX" sz="1800" b="1" dirty="0"/>
              <a:t>Objetivo:</a:t>
            </a:r>
            <a:r>
              <a:rPr lang="es-MX" sz="1800" dirty="0"/>
              <a:t> Crear gráficos claros, reveladores y, finalmente, interactivos.</a:t>
            </a:r>
          </a:p>
          <a:p>
            <a:endParaRPr lang="es-MX" sz="1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D6F46A-94CD-7ABD-FD4F-B2D06D35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673"/>
          <a:stretch>
            <a:fillRect/>
          </a:stretch>
        </p:blipFill>
        <p:spPr>
          <a:xfrm>
            <a:off x="6666338" y="1859339"/>
            <a:ext cx="5251640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>
          <a:extLst>
            <a:ext uri="{FF2B5EF4-FFF2-40B4-BE49-F238E27FC236}">
              <a16:creationId xmlns:a16="http://schemas.microsoft.com/office/drawing/2014/main" id="{A5A6E773-4C9A-64FB-8658-FABEEA21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D3895AFD-D4FD-E1E9-5A04-9038F6359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Matplotlib: La Fundación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5F3B84-F154-A11D-AD2C-25460B202293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la biblioteca base. Todo lo demás se construye sobre ella.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Sintaxis Clave:</a:t>
            </a: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Usaremos la interfaz "Orientada a Objetos" (OO), es más robusta y escalable.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 "Hola Mundo" de Matplotlib:</a:t>
            </a:r>
            <a:endParaRPr lang="en-US" sz="15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fig es el lienzo completo (la ventana)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ax son los ejes (el gráfico donde dibujamos)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fig, ax = plt.subplots(figsize=(10, 5))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ax.plot(df.index, df['Potencia_AC_kW'])</a:t>
            </a:r>
          </a:p>
          <a:p>
            <a:pPr lvl="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plt.show()</a:t>
            </a:r>
          </a:p>
        </p:txBody>
      </p:sp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EA3044FD-F505-96E0-924C-60843783F8D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411479" y="6356350"/>
            <a:ext cx="13716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Aft>
                <a:spcPts val="600"/>
              </a:spcAft>
              <a:buClrTx/>
              <a:defRPr/>
            </a:pPr>
            <a:r>
              <a:rPr lang="en-US"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  <a:sym typeface="Calibri"/>
              </a:rPr>
              <a:t>15/05/2024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6CFCF3-4523-4A63-B3EC-3B61349C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7" r="1" b="1"/>
          <a:stretch>
            <a:fillRect/>
          </a:stretch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8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>
          <a:extLst>
            <a:ext uri="{FF2B5EF4-FFF2-40B4-BE49-F238E27FC236}">
              <a16:creationId xmlns:a16="http://schemas.microsoft.com/office/drawing/2014/main" id="{A1A49914-B09A-C34A-1FA1-6E6BEC37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B7FB711D-393C-66BA-40C6-07011624B2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Anatomía de un Gráfico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01914B86-F1D2-E439-E4A3-1099E659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7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EF75D5F-9DAF-EDAA-7AA1-1BB0B59182F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que un gráfico sea útil, debe tener contexto.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fig, ax = plt.subplots()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ax.plot(): Dibuja la línea.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ax.set_title(): Título del gráfico.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ax.set_xlabel(): Etiqueta del eje X.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ax.set_ylabel(): Etiqueta del eje 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ax.legend(): Muestra la leyenda (requiere label='...' en el plot).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ax.grid(True): Añade una cuadrícula.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078E1276-7CFF-0B90-1CB6-135BB1A9F73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kern="1200" cap="none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t>15/05/2024</a:t>
            </a:r>
          </a:p>
        </p:txBody>
      </p:sp>
    </p:spTree>
    <p:extLst>
      <p:ext uri="{BB962C8B-B14F-4D97-AF65-F5344CB8AC3E}">
        <p14:creationId xmlns:p14="http://schemas.microsoft.com/office/powerpoint/2010/main" val="3240768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>
          <a:extLst>
            <a:ext uri="{FF2B5EF4-FFF2-40B4-BE49-F238E27FC236}">
              <a16:creationId xmlns:a16="http://schemas.microsoft.com/office/drawing/2014/main" id="{8EBB3A9C-5198-4E26-F1A7-27F54826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6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3BF58E71-A418-17D2-10FF-37BD4600F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Seaborn: Visualización Estadística</a:t>
            </a:r>
          </a:p>
        </p:txBody>
      </p:sp>
      <p:pic>
        <p:nvPicPr>
          <p:cNvPr id="175" name="Graphic 166" descr="Bar chart">
            <a:extLst>
              <a:ext uri="{FF2B5EF4-FFF2-40B4-BE49-F238E27FC236}">
                <a16:creationId xmlns:a16="http://schemas.microsoft.com/office/drawing/2014/main" id="{D143C88F-DE36-B506-E802-39CC97AE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7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B82802-4ADD-2999-5400-15C7AA7938EB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Seaborn simplifica la creación de gráficos estadísticos complejos.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Funciona mejor con DataFrames de Pandas en formato </a:t>
            </a:r>
            <a:r>
              <a:rPr lang="en-US"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"Tidy" (Largo)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Permite agrupar datos usando la variable hue.</a:t>
            </a:r>
          </a:p>
        </p:txBody>
      </p:sp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399AF274-3218-C9FA-7F81-14107710493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kern="1200" cap="none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/>
              </a:rPr>
              <a:t>15/05/2024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BCD90A-36EA-02BA-E41C-61502B20C327}"/>
              </a:ext>
            </a:extLst>
          </p:cNvPr>
          <p:cNvSpPr txBox="1"/>
          <p:nvPr/>
        </p:nvSpPr>
        <p:spPr>
          <a:xfrm>
            <a:off x="1458468" y="3218645"/>
            <a:ext cx="61173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CO" dirty="0"/>
              <a:t># </a:t>
            </a:r>
            <a:r>
              <a:rPr lang="es-CO" dirty="0" err="1"/>
              <a:t>scatterplot</a:t>
            </a:r>
            <a:r>
              <a:rPr lang="es-CO" dirty="0"/>
              <a:t> es ideal para ver relaciones</a:t>
            </a:r>
          </a:p>
          <a:p>
            <a:pPr>
              <a:spcAft>
                <a:spcPts val="600"/>
              </a:spcAft>
            </a:pPr>
            <a:r>
              <a:rPr lang="es-CO" dirty="0" err="1"/>
              <a:t>sns.scatterplot</a:t>
            </a:r>
            <a:r>
              <a:rPr lang="es-CO" dirty="0"/>
              <a:t>(</a:t>
            </a:r>
          </a:p>
          <a:p>
            <a:pPr>
              <a:spcAft>
                <a:spcPts val="600"/>
              </a:spcAft>
            </a:pPr>
            <a:r>
              <a:rPr lang="es-CO" dirty="0"/>
              <a:t>    data=</a:t>
            </a:r>
            <a:r>
              <a:rPr lang="es-CO" dirty="0" err="1"/>
              <a:t>df_dia</a:t>
            </a:r>
            <a:r>
              <a:rPr lang="es-CO" dirty="0"/>
              <a:t>, </a:t>
            </a:r>
          </a:p>
          <a:p>
            <a:pPr>
              <a:spcAft>
                <a:spcPts val="600"/>
              </a:spcAft>
            </a:pPr>
            <a:r>
              <a:rPr lang="es-CO" dirty="0"/>
              <a:t>    x='</a:t>
            </a:r>
            <a:r>
              <a:rPr lang="es-CO" dirty="0" err="1"/>
              <a:t>Temperatura_Modulo_C</a:t>
            </a:r>
            <a:r>
              <a:rPr lang="es-CO" dirty="0"/>
              <a:t>', </a:t>
            </a:r>
          </a:p>
          <a:p>
            <a:pPr>
              <a:spcAft>
                <a:spcPts val="600"/>
              </a:spcAft>
            </a:pPr>
            <a:r>
              <a:rPr lang="es-CO" dirty="0"/>
              <a:t>    y='</a:t>
            </a:r>
            <a:r>
              <a:rPr lang="es-CO" dirty="0" err="1"/>
              <a:t>Potencia_AC_kW</a:t>
            </a:r>
            <a:r>
              <a:rPr lang="es-CO" dirty="0"/>
              <a:t>',</a:t>
            </a:r>
          </a:p>
          <a:p>
            <a:pPr>
              <a:spcAft>
                <a:spcPts val="600"/>
              </a:spcAft>
            </a:pPr>
            <a:r>
              <a:rPr lang="es-CO" dirty="0"/>
              <a:t>    </a:t>
            </a:r>
            <a:r>
              <a:rPr lang="es-CO" dirty="0" err="1"/>
              <a:t>hue</a:t>
            </a:r>
            <a:r>
              <a:rPr lang="es-CO" dirty="0"/>
              <a:t>='</a:t>
            </a:r>
            <a:r>
              <a:rPr lang="es-CO" dirty="0" err="1"/>
              <a:t>Irradiancia_GHI</a:t>
            </a:r>
            <a:r>
              <a:rPr lang="es-CO" dirty="0"/>
              <a:t>' # ¡Damos color según la irradiancia!</a:t>
            </a:r>
          </a:p>
          <a:p>
            <a:pPr>
              <a:spcAft>
                <a:spcPts val="600"/>
              </a:spcAft>
            </a:pPr>
            <a:r>
              <a:rPr lang="es-C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778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B020A64D-07F9-33E6-6F41-C0E68F29D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cce1cb4b9_1_9">
            <a:extLst>
              <a:ext uri="{FF2B5EF4-FFF2-40B4-BE49-F238E27FC236}">
                <a16:creationId xmlns:a16="http://schemas.microsoft.com/office/drawing/2014/main" id="{A126DA0B-DFE1-2DA7-E418-329045A38B4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853085" y="639444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15/05/2024</a:t>
            </a:r>
          </a:p>
        </p:txBody>
      </p:sp>
      <p:sp>
        <p:nvSpPr>
          <p:cNvPr id="163" name="Google Shape;163;g2dcce1cb4b9_1_9">
            <a:extLst>
              <a:ext uri="{FF2B5EF4-FFF2-40B4-BE49-F238E27FC236}">
                <a16:creationId xmlns:a16="http://schemas.microsoft.com/office/drawing/2014/main" id="{615D977B-83F6-41EF-F552-83B7A64D4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527" y="593470"/>
            <a:ext cx="11058442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s-CO" sz="4400" dirty="0" err="1"/>
              <a:t>Streamlit</a:t>
            </a:r>
            <a:r>
              <a:rPr lang="es-CO" sz="4400" dirty="0"/>
              <a:t>: De Script a </a:t>
            </a:r>
            <a:r>
              <a:rPr lang="es-CO" sz="4400" dirty="0" err="1"/>
              <a:t>Dashboard</a:t>
            </a:r>
            <a:r>
              <a:rPr lang="es-CO" sz="4400" dirty="0"/>
              <a:t> Interactivo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B2C55E-1EF4-B2A6-8074-ED21D18CDA43}"/>
              </a:ext>
            </a:extLst>
          </p:cNvPr>
          <p:cNvSpPr txBox="1"/>
          <p:nvPr/>
        </p:nvSpPr>
        <p:spPr>
          <a:xfrm>
            <a:off x="786863" y="1669586"/>
            <a:ext cx="9509281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¿Y si pudieras compartir tu análisis en una web... </a:t>
            </a:r>
            <a:r>
              <a:rPr lang="es-CO" sz="2400" b="1" dirty="0"/>
              <a:t>hoy</a:t>
            </a:r>
            <a:r>
              <a:rPr lang="es-CO" sz="2400" dirty="0"/>
              <a:t>?</a:t>
            </a:r>
          </a:p>
          <a:p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err="1"/>
              <a:t>Streamlit</a:t>
            </a:r>
            <a:r>
              <a:rPr lang="es-CO" sz="2400" dirty="0"/>
              <a:t> convierte un script de Python (.</a:t>
            </a:r>
            <a:r>
              <a:rPr lang="es-CO" sz="2400" dirty="0" err="1"/>
              <a:t>py</a:t>
            </a:r>
            <a:r>
              <a:rPr lang="es-CO" sz="2400" dirty="0"/>
              <a:t>) en una app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b="1" dirty="0"/>
              <a:t>No requiere HTML, CSS o JavaScript.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 enfoca en la interactividad: los </a:t>
            </a:r>
            <a:r>
              <a:rPr lang="es-CO" sz="2400" i="1" dirty="0"/>
              <a:t>widgets</a:t>
            </a:r>
            <a:r>
              <a:rPr lang="es-CO" sz="2400" dirty="0"/>
              <a:t> (botones, </a:t>
            </a:r>
            <a:r>
              <a:rPr lang="es-CO" sz="2400" i="1" dirty="0"/>
              <a:t>sliders</a:t>
            </a:r>
            <a:r>
              <a:rPr lang="es-CO" sz="2400" dirty="0"/>
              <a:t>) </a:t>
            </a:r>
            <a:r>
              <a:rPr lang="es-CO" sz="2400" dirty="0" err="1"/>
              <a:t>re-ejecutan</a:t>
            </a:r>
            <a:r>
              <a:rPr lang="es-CO" sz="2400" dirty="0"/>
              <a:t> el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r>
              <a:rPr lang="es-CO" sz="2400" b="1" dirty="0"/>
              <a:t>Instalación:</a:t>
            </a:r>
            <a:r>
              <a:rPr lang="es-CO" sz="2400" dirty="0"/>
              <a:t> </a:t>
            </a:r>
            <a:r>
              <a:rPr lang="es-CO" sz="2400" dirty="0" err="1"/>
              <a:t>pip</a:t>
            </a:r>
            <a:r>
              <a:rPr lang="es-CO" sz="2400" dirty="0"/>
              <a:t> </a:t>
            </a:r>
            <a:r>
              <a:rPr lang="es-CO" sz="2400" dirty="0" err="1"/>
              <a:t>install</a:t>
            </a:r>
            <a:r>
              <a:rPr lang="es-CO" sz="2400" dirty="0"/>
              <a:t> </a:t>
            </a:r>
            <a:r>
              <a:rPr lang="es-CO" sz="2400" dirty="0" err="1"/>
              <a:t>streamlit</a:t>
            </a:r>
            <a:r>
              <a:rPr lang="es-CO" sz="2400" dirty="0"/>
              <a:t> </a:t>
            </a:r>
            <a:r>
              <a:rPr lang="es-CO" sz="2400" b="1" dirty="0"/>
              <a:t>Ejecución:</a:t>
            </a:r>
            <a:r>
              <a:rPr lang="es-CO" sz="2400" dirty="0"/>
              <a:t> </a:t>
            </a:r>
            <a:r>
              <a:rPr lang="es-CO" sz="2400" dirty="0" err="1"/>
              <a:t>streamlit</a:t>
            </a:r>
            <a:r>
              <a:rPr lang="es-CO" sz="2400" dirty="0"/>
              <a:t> run mi_app.py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9002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ACTUS theme colors">
      <a:dk1>
        <a:srgbClr val="043E27"/>
      </a:dk1>
      <a:lt1>
        <a:srgbClr val="FFFFFF"/>
      </a:lt1>
      <a:dk2>
        <a:srgbClr val="FBA715"/>
      </a:dk2>
      <a:lt2>
        <a:srgbClr val="F1F1F1"/>
      </a:lt2>
      <a:accent1>
        <a:srgbClr val="D83501"/>
      </a:accent1>
      <a:accent2>
        <a:srgbClr val="31328F"/>
      </a:accent2>
      <a:accent3>
        <a:srgbClr val="EE7107"/>
      </a:accent3>
      <a:accent4>
        <a:srgbClr val="222222"/>
      </a:accent4>
      <a:accent5>
        <a:srgbClr val="C7C7C7"/>
      </a:accent5>
      <a:accent6>
        <a:srgbClr val="A5A5A5"/>
      </a:accent6>
      <a:hlink>
        <a:srgbClr val="222222"/>
      </a:hlink>
      <a:folHlink>
        <a:srgbClr val="3132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762</Words>
  <Application>Microsoft Office PowerPoint</Application>
  <PresentationFormat>Panorámica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</vt:lpstr>
      <vt:lpstr>Presentación de PowerPoint</vt:lpstr>
      <vt:lpstr>Contenido del curso</vt:lpstr>
      <vt:lpstr>¿Por qué visualizar datos FV?</vt:lpstr>
      <vt:lpstr>💾 Desafíos Comunes en Datos FV</vt:lpstr>
      <vt:lpstr> 🧩 Nuestras Herramientas de Hoy</vt:lpstr>
      <vt:lpstr>Matplotlib: La Fundación</vt:lpstr>
      <vt:lpstr>Anatomía de un Gráfico</vt:lpstr>
      <vt:lpstr>Seaborn: Visualización Estadística</vt:lpstr>
      <vt:lpstr>Streamlit: De Script a Dashboard Interactivo</vt:lpstr>
      <vt:lpstr>¿Qué Aprendimos?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Delinke Demeter - Becquerel Institute</dc:creator>
  <cp:lastModifiedBy>Carlos Camilo  Caro Mora</cp:lastModifiedBy>
  <cp:revision>15</cp:revision>
  <dcterms:created xsi:type="dcterms:W3CDTF">2022-08-19T13:14:30Z</dcterms:created>
  <dcterms:modified xsi:type="dcterms:W3CDTF">2025-11-04T23:35:18Z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0x0101005C965C2F21900B4294C82408762941D3</vt:lpwstr>
  </property>
  <property fmtid="{D5CDD505-2E9C-101B-9397-08002B2CF9AE}" pid="3" name="MediaServiceImageTags">
    <vt:lpwstr/>
  </property>
</Properties>
</file>